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9144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44" d="100"/>
          <a:sy n="44" d="100"/>
        </p:scale>
        <p:origin x="1500" y="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_slide_bg_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9144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432351" y="2500431"/>
            <a:ext cx="6261331" cy="88975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spcAft>
                <a:spcPts val="0"/>
              </a:spcAft>
              <a:defRPr sz="3400">
                <a:solidFill>
                  <a:srgbClr val="000000"/>
                </a:solidFill>
                <a:latin typeface="Arial Narrow"/>
              </a:defRPr>
            </a:pPr>
            <a:r>
              <a:t>Presentation of the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359923" y="3253964"/>
            <a:ext cx="6406217" cy="164329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spcAft>
                <a:spcPts val="0"/>
              </a:spcAft>
              <a:defRPr sz="3400">
                <a:solidFill>
                  <a:srgbClr val="000000"/>
                </a:solidFill>
                <a:latin typeface="Arial Narrow"/>
              </a:defRPr>
            </a:pPr>
            <a:r>
              <a:rPr dirty="0"/>
              <a:t>Psycho-Medical-Social </a:t>
            </a:r>
            <a:r>
              <a:rPr dirty="0" err="1"/>
              <a:t>Centres</a:t>
            </a:r>
            <a:endParaRPr dirty="0"/>
          </a:p>
          <a:p>
            <a:pPr algn="ctr">
              <a:spcAft>
                <a:spcPts val="0"/>
              </a:spcAft>
              <a:defRPr sz="3400">
                <a:solidFill>
                  <a:srgbClr val="000000"/>
                </a:solidFill>
                <a:latin typeface="Arial Narrow"/>
              </a:defRPr>
            </a:pPr>
            <a:r>
              <a:rPr dirty="0"/>
              <a:t>in French-speaking Belgium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528441" y="446193"/>
            <a:ext cx="5056929" cy="34008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spcAft>
                <a:spcPts val="0"/>
              </a:spcAft>
              <a:defRPr sz="1156">
                <a:solidFill>
                  <a:srgbClr val="000000"/>
                </a:solidFill>
                <a:latin typeface="Arial Narrow"/>
              </a:defRPr>
            </a:pPr>
            <a:r>
              <a:t>INDEPENDENT PMS CENTRES OF BRUSSELS 1 AND BRUSSELS NORTH-WEST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901664" y="731103"/>
            <a:ext cx="2310654" cy="34008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spcAft>
                <a:spcPts val="0"/>
              </a:spcAft>
              <a:defRPr sz="1156">
                <a:solidFill>
                  <a:srgbClr val="000000"/>
                </a:solidFill>
                <a:latin typeface="Arial Narrow"/>
              </a:defRPr>
            </a:pPr>
            <a:r>
              <a:t>POITIERS, 28 SEPTEMBER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_slide_bg_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9144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856856" y="2137826"/>
            <a:ext cx="2523587" cy="83908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spcAft>
                <a:spcPts val="0"/>
              </a:spcAft>
              <a:defRPr sz="3100">
                <a:solidFill>
                  <a:srgbClr val="000000"/>
                </a:solidFill>
                <a:latin typeface="Arial Narrow"/>
              </a:defRPr>
            </a:pPr>
            <a:r>
              <a:t>Contents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702993" y="3517599"/>
            <a:ext cx="1765405" cy="50417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0"/>
              </a:spcAft>
              <a:defRPr sz="1919">
                <a:solidFill>
                  <a:srgbClr val="000000"/>
                </a:solidFill>
                <a:latin typeface="Arial Narrow"/>
              </a:defRPr>
            </a:pPr>
            <a:r>
              <a:t>Introduction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33039" y="4145847"/>
            <a:ext cx="3480153" cy="89363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0"/>
              </a:spcAft>
              <a:defRPr sz="1865">
                <a:solidFill>
                  <a:srgbClr val="000000"/>
                </a:solidFill>
                <a:latin typeface="Arial Narrow"/>
              </a:defRPr>
            </a:pPr>
            <a:r>
              <a:t>The school system in</a:t>
            </a:r>
          </a:p>
          <a:p>
            <a:pPr>
              <a:spcAft>
                <a:spcPts val="0"/>
              </a:spcAft>
              <a:defRPr sz="1865">
                <a:solidFill>
                  <a:srgbClr val="000000"/>
                </a:solidFill>
                <a:latin typeface="Arial Narrow"/>
              </a:defRPr>
            </a:pPr>
            <a:r>
              <a:t>French-speaking Belgium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017220" y="3459020"/>
            <a:ext cx="454194" cy="6603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0"/>
              </a:spcAft>
              <a:defRPr sz="2550">
                <a:solidFill>
                  <a:srgbClr val="000000"/>
                </a:solidFill>
                <a:latin typeface="Arial Narrow"/>
              </a:defRPr>
            </a:pPr>
            <a: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974052" y="4354701"/>
            <a:ext cx="531713" cy="6603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0"/>
              </a:spcAft>
              <a:defRPr sz="2550">
                <a:solidFill>
                  <a:srgbClr val="000000"/>
                </a:solidFill>
                <a:latin typeface="Arial Narrow"/>
              </a:defRPr>
            </a:pPr>
            <a: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966179" y="5138151"/>
            <a:ext cx="3750033" cy="6603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0"/>
              </a:spcAft>
              <a:defRPr sz="2550">
                <a:solidFill>
                  <a:srgbClr val="000000"/>
                </a:solidFill>
                <a:latin typeface="Arial Narrow"/>
              </a:defRPr>
            </a:pPr>
            <a:r>
              <a:t>03 Our two PMS centres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586077" y="5577556"/>
            <a:ext cx="4205983" cy="173482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0"/>
              </a:spcAft>
              <a:defRPr sz="1910">
                <a:solidFill>
                  <a:srgbClr val="000000"/>
                </a:solidFill>
                <a:latin typeface="Arial Narrow"/>
              </a:defRPr>
            </a:pPr>
            <a:r>
              <a:t>a) The Brussels context</a:t>
            </a:r>
          </a:p>
          <a:p>
            <a:pPr>
              <a:spcAft>
                <a:spcPts val="0"/>
              </a:spcAft>
              <a:defRPr sz="1910">
                <a:solidFill>
                  <a:srgbClr val="000000"/>
                </a:solidFill>
                <a:latin typeface="Arial Narrow"/>
              </a:defRPr>
            </a:pPr>
            <a:r>
              <a:t>b) How our centres are organised</a:t>
            </a:r>
          </a:p>
          <a:p>
            <a:pPr>
              <a:spcAft>
                <a:spcPts val="0"/>
              </a:spcAft>
              <a:defRPr sz="1910">
                <a:solidFill>
                  <a:srgbClr val="000000"/>
                </a:solidFill>
                <a:latin typeface="Arial Narrow"/>
              </a:defRPr>
            </a:pPr>
            <a:r>
              <a:t>c) The schools we support</a:t>
            </a:r>
          </a:p>
          <a:p>
            <a:pPr>
              <a:spcAft>
                <a:spcPts val="0"/>
              </a:spcAft>
              <a:defRPr sz="1910">
                <a:solidFill>
                  <a:srgbClr val="000000"/>
                </a:solidFill>
                <a:latin typeface="Arial Narrow"/>
              </a:defRPr>
            </a:pPr>
            <a:r>
              <a:t>d) Our day-to-day work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_slide_bg_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9144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831260" y="4615617"/>
            <a:ext cx="2924675" cy="35102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0"/>
              </a:spcAft>
              <a:defRPr sz="1207">
                <a:solidFill>
                  <a:srgbClr val="000000"/>
                </a:solidFill>
                <a:latin typeface="Arial Narrow"/>
              </a:defRPr>
            </a:pPr>
            <a:r>
              <a:t>children aged 6 to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83156" y="8060138"/>
            <a:ext cx="5052776" cy="35102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0"/>
              </a:spcAft>
              <a:defRPr sz="1207">
                <a:solidFill>
                  <a:srgbClr val="000000"/>
                </a:solidFill>
                <a:latin typeface="Arial Narrow"/>
              </a:defRPr>
            </a:pPr>
            <a:r>
              <a:t>Higher education: Universities and Universities of Applied Sciences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43036" y="178652"/>
            <a:ext cx="4737065" cy="77715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0"/>
              </a:spcAft>
              <a:defRPr sz="2550">
                <a:solidFill>
                  <a:srgbClr val="000000"/>
                </a:solidFill>
                <a:latin typeface="Arial Narrow"/>
              </a:defRPr>
            </a:pPr>
            <a:r>
              <a:t>The school system in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07536" y="822119"/>
            <a:ext cx="4408008" cy="77715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0"/>
              </a:spcAft>
              <a:defRPr sz="2550">
                <a:solidFill>
                  <a:srgbClr val="000000"/>
                </a:solidFill>
                <a:latin typeface="Arial Narrow"/>
              </a:defRPr>
            </a:pPr>
            <a:r>
              <a:t>the Wallonia-Brussels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10122" y="1465586"/>
            <a:ext cx="3634281" cy="124251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0"/>
              </a:spcAft>
              <a:defRPr sz="2550">
                <a:solidFill>
                  <a:srgbClr val="000000"/>
                </a:solidFill>
                <a:latin typeface="Arial Narrow"/>
              </a:defRPr>
            </a:pPr>
            <a:r>
              <a:t>Federation</a:t>
            </a:r>
          </a:p>
          <a:p>
            <a:pPr>
              <a:spcAft>
                <a:spcPts val="0"/>
              </a:spcAft>
              <a:defRPr sz="2550">
                <a:solidFill>
                  <a:srgbClr val="000000"/>
                </a:solidFill>
                <a:latin typeface="Arial Narrow"/>
              </a:defRPr>
            </a:pPr>
            <a:r>
              <a:t>Compulsory education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31736" y="3419690"/>
            <a:ext cx="1095512" cy="35102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0"/>
              </a:spcAft>
              <a:defRPr sz="1207">
                <a:solidFill>
                  <a:srgbClr val="000000"/>
                </a:solidFill>
                <a:latin typeface="Arial Narrow"/>
              </a:defRPr>
            </a:pPr>
            <a:r>
              <a:t>PRESCHOOL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3613" y="5939827"/>
            <a:ext cx="1338414" cy="35102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0"/>
              </a:spcAft>
              <a:defRPr sz="1207">
                <a:solidFill>
                  <a:srgbClr val="000000"/>
                </a:solidFill>
                <a:latin typeface="Arial Narrow"/>
              </a:defRPr>
            </a:pPr>
            <a:r>
              <a:t>SECONDARY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4221" y="4597644"/>
            <a:ext cx="990532" cy="35102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0"/>
              </a:spcAft>
              <a:defRPr sz="1207">
                <a:solidFill>
                  <a:srgbClr val="000000"/>
                </a:solidFill>
                <a:latin typeface="Arial Narrow"/>
              </a:defRPr>
            </a:pPr>
            <a:r>
              <a:t>PRIMARY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041472" y="5847012"/>
            <a:ext cx="2333250" cy="4126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0"/>
              </a:spcAft>
              <a:defRPr sz="1494">
                <a:solidFill>
                  <a:srgbClr val="000000"/>
                </a:solidFill>
                <a:latin typeface="Arial Narrow"/>
              </a:defRPr>
            </a:pPr>
            <a:r>
              <a:t>students aged 12 to 18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041472" y="3144480"/>
            <a:ext cx="2914527" cy="41269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0"/>
              </a:spcAft>
              <a:defRPr sz="1494">
                <a:solidFill>
                  <a:srgbClr val="000000"/>
                </a:solidFill>
                <a:latin typeface="Arial Narrow"/>
              </a:defRPr>
            </a:pPr>
            <a:r>
              <a:t>children aged 2.5 to 6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041472" y="3576280"/>
            <a:ext cx="2545411" cy="41269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0"/>
              </a:spcAft>
              <a:defRPr sz="1494">
                <a:solidFill>
                  <a:srgbClr val="000000"/>
                </a:solidFill>
                <a:latin typeface="Arial Narrow"/>
              </a:defRPr>
            </a:pPr>
            <a:r>
              <a:t>school attendance compulsory from age 5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276897" y="7000473"/>
            <a:ext cx="4270883" cy="4554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0"/>
              </a:spcAft>
              <a:defRPr sz="1692">
                <a:solidFill>
                  <a:srgbClr val="000000"/>
                </a:solidFill>
                <a:latin typeface="Arial Narrow"/>
              </a:defRPr>
            </a:pPr>
            <a:r>
              <a:t>Non-compulsory education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_slide_bg_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9144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672430" y="224017"/>
            <a:ext cx="5203503" cy="17052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0"/>
              </a:spcAft>
              <a:defRPr sz="2550">
                <a:solidFill>
                  <a:srgbClr val="000000"/>
                </a:solidFill>
                <a:latin typeface="Arial Narrow"/>
              </a:defRPr>
            </a:pPr>
            <a:r>
              <a:t>Secondary</a:t>
            </a:r>
          </a:p>
          <a:p>
            <a:pPr>
              <a:spcAft>
                <a:spcPts val="0"/>
              </a:spcAft>
              <a:defRPr sz="2550">
                <a:solidFill>
                  <a:srgbClr val="000000"/>
                </a:solidFill>
                <a:latin typeface="Arial Narrow"/>
              </a:defRPr>
            </a:pPr>
            <a:r>
              <a:t>education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738161" y="2848465"/>
            <a:ext cx="8972378" cy="72767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0"/>
              </a:spcAft>
              <a:defRPr sz="986">
                <a:solidFill>
                  <a:srgbClr val="000000"/>
                </a:solidFill>
                <a:latin typeface="Arial Narrow"/>
              </a:defRPr>
            </a:pPr>
            <a:r>
              <a:t>GENERAL</a:t>
            </a:r>
          </a:p>
          <a:p>
            <a:pPr>
              <a:spcAft>
                <a:spcPts val="0"/>
              </a:spcAft>
              <a:defRPr sz="986">
                <a:solidFill>
                  <a:srgbClr val="000000"/>
                </a:solidFill>
                <a:latin typeface="Arial Narrow"/>
              </a:defRPr>
            </a:pPr>
            <a:r>
              <a:t>TECHNICAL</a:t>
            </a:r>
          </a:p>
          <a:p>
            <a:pPr>
              <a:spcAft>
                <a:spcPts val="0"/>
              </a:spcAft>
              <a:defRPr sz="986">
                <a:solidFill>
                  <a:srgbClr val="000000"/>
                </a:solidFill>
                <a:latin typeface="Arial Narrow"/>
              </a:defRPr>
            </a:pPr>
            <a:r>
              <a:t>VOCATIONAL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53005" y="5530540"/>
            <a:ext cx="2383084" cy="35102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0"/>
              </a:spcAft>
              <a:defRPr sz="1207">
                <a:solidFill>
                  <a:srgbClr val="000000"/>
                </a:solidFill>
                <a:latin typeface="Arial Narrow"/>
              </a:defRPr>
            </a:pPr>
            <a:r>
              <a:t>Higher education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936783" y="5860740"/>
            <a:ext cx="1415278" cy="68122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0"/>
              </a:spcAft>
              <a:defRPr sz="1371">
                <a:solidFill>
                  <a:srgbClr val="000000"/>
                </a:solidFill>
                <a:latin typeface="Arial Narrow"/>
              </a:defRPr>
            </a:pPr>
            <a:r>
              <a:t>University</a:t>
            </a:r>
          </a:p>
          <a:p>
            <a:pPr>
              <a:spcAft>
                <a:spcPts val="0"/>
              </a:spcAft>
              <a:defRPr sz="1371">
                <a:solidFill>
                  <a:srgbClr val="000000"/>
                </a:solidFill>
                <a:latin typeface="Arial Narrow"/>
              </a:defRPr>
            </a:pPr>
            <a:r>
              <a:t>Universities of applied sciences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930218" y="5530540"/>
            <a:ext cx="2383084" cy="35102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0"/>
              </a:spcAft>
              <a:defRPr sz="1207">
                <a:solidFill>
                  <a:srgbClr val="000000"/>
                </a:solidFill>
                <a:latin typeface="Arial Narrow"/>
              </a:defRPr>
            </a:pPr>
            <a:r>
              <a:t>Higher education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13997" y="5860740"/>
            <a:ext cx="1415278" cy="68122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0"/>
              </a:spcAft>
              <a:defRPr sz="1371">
                <a:solidFill>
                  <a:srgbClr val="000000"/>
                </a:solidFill>
                <a:latin typeface="Arial Narrow"/>
              </a:defRPr>
            </a:pPr>
            <a:r>
              <a:t>University</a:t>
            </a:r>
          </a:p>
          <a:p>
            <a:pPr>
              <a:spcAft>
                <a:spcPts val="0"/>
              </a:spcAft>
              <a:defRPr sz="1371">
                <a:solidFill>
                  <a:srgbClr val="000000"/>
                </a:solidFill>
                <a:latin typeface="Arial Narrow"/>
              </a:defRPr>
            </a:pPr>
            <a:r>
              <a:t>Universities of applied sciences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947086" y="6851340"/>
            <a:ext cx="349113" cy="35102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0"/>
              </a:spcAft>
              <a:defRPr sz="1207">
                <a:solidFill>
                  <a:srgbClr val="000000"/>
                </a:solidFill>
                <a:latin typeface="Arial Narrow"/>
              </a:defRPr>
            </a:pPr>
            <a:r>
              <a:t>or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199888" y="7511740"/>
            <a:ext cx="1843786" cy="35102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0"/>
              </a:spcAft>
              <a:defRPr sz="1207">
                <a:solidFill>
                  <a:srgbClr val="000000"/>
                </a:solidFill>
                <a:latin typeface="Arial Narrow"/>
              </a:defRPr>
            </a:pPr>
            <a:r>
              <a:t>Employment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377059" y="5530540"/>
            <a:ext cx="1931897" cy="35102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0"/>
              </a:spcAft>
              <a:defRPr sz="1207">
                <a:solidFill>
                  <a:srgbClr val="000000"/>
                </a:solidFill>
                <a:latin typeface="Arial Narrow"/>
              </a:defRPr>
            </a:pPr>
            <a:r>
              <a:t>Practical training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417440" y="6190940"/>
            <a:ext cx="1851295" cy="35102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0"/>
              </a:spcAft>
              <a:defRPr sz="1207">
                <a:solidFill>
                  <a:srgbClr val="000000"/>
                </a:solidFill>
                <a:latin typeface="Arial Narrow"/>
              </a:defRPr>
            </a:pPr>
            <a:r>
              <a:t>Employment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904530" y="1813280"/>
            <a:ext cx="2744139" cy="46818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0"/>
              </a:spcAft>
              <a:defRPr sz="1752">
                <a:solidFill>
                  <a:srgbClr val="000000"/>
                </a:solidFill>
                <a:latin typeface="Arial Narrow"/>
              </a:defRPr>
            </a:pPr>
            <a:r>
              <a:t>From the third year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_slide_bg_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9144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205550" y="101565"/>
            <a:ext cx="3826180" cy="109277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0"/>
              </a:spcAft>
              <a:defRPr sz="2550">
                <a:solidFill>
                  <a:srgbClr val="000000"/>
                </a:solidFill>
                <a:latin typeface="Arial Narrow"/>
              </a:defRPr>
            </a:pPr>
            <a:r>
              <a:t>Students with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288396" y="914365"/>
            <a:ext cx="3660463" cy="190557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0"/>
              </a:spcAft>
              <a:defRPr sz="2550">
                <a:solidFill>
                  <a:srgbClr val="000000"/>
                </a:solidFill>
                <a:latin typeface="Arial Narrow"/>
              </a:defRPr>
            </a:pPr>
            <a:r>
              <a:t>special educational</a:t>
            </a:r>
          </a:p>
          <a:p>
            <a:pPr>
              <a:spcAft>
                <a:spcPts val="0"/>
              </a:spcAft>
              <a:defRPr sz="2550">
                <a:solidFill>
                  <a:srgbClr val="000000"/>
                </a:solidFill>
                <a:latin typeface="Arial Narrow"/>
              </a:defRPr>
            </a:pPr>
            <a:r>
              <a:t>needs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797225" y="3118967"/>
            <a:ext cx="8716875" cy="6603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0"/>
              </a:spcAft>
              <a:defRPr sz="1322">
                <a:solidFill>
                  <a:srgbClr val="000000"/>
                </a:solidFill>
                <a:latin typeface="Arial Narrow"/>
              </a:defRPr>
            </a:pPr>
            <a:r>
              <a:t>INCLUSION</a:t>
            </a:r>
          </a:p>
          <a:p>
            <a:pPr>
              <a:spcAft>
                <a:spcPts val="0"/>
              </a:spcAft>
              <a:defRPr sz="1322">
                <a:solidFill>
                  <a:srgbClr val="000000"/>
                </a:solidFill>
                <a:latin typeface="Arial Narrow"/>
              </a:defRPr>
            </a:pPr>
            <a:r>
              <a:t>SPECIAL EDUCATION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2883" y="3779367"/>
            <a:ext cx="2088491" cy="6603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0"/>
              </a:spcAft>
              <a:defRPr sz="2550">
                <a:solidFill>
                  <a:srgbClr val="000000"/>
                </a:solidFill>
                <a:latin typeface="Arial Narrow"/>
              </a:defRPr>
            </a:pPr>
            <a:r>
              <a:t>SPECIALISED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98779" y="6418927"/>
            <a:ext cx="2931442" cy="35102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0"/>
              </a:spcAft>
              <a:defRPr sz="1207">
                <a:solidFill>
                  <a:srgbClr val="000000"/>
                </a:solidFill>
                <a:latin typeface="Arial Narrow"/>
              </a:defRPr>
            </a:pPr>
            <a:r>
              <a:t>in mainstream education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058944" y="6749127"/>
            <a:ext cx="2011145" cy="35102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0"/>
              </a:spcAft>
              <a:defRPr sz="1207">
                <a:solidFill>
                  <a:srgbClr val="000000"/>
                </a:solidFill>
                <a:latin typeface="Arial Narrow"/>
              </a:defRPr>
            </a:pPr>
            <a:r>
              <a:t>with support from the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483590" y="7079327"/>
            <a:ext cx="1161869" cy="35102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0"/>
              </a:spcAft>
              <a:defRPr sz="1207">
                <a:solidFill>
                  <a:srgbClr val="000000"/>
                </a:solidFill>
                <a:latin typeface="Arial Narrow"/>
              </a:defRPr>
            </a:pPr>
            <a:r>
              <a:t>Territorial Support Centres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919714" y="6489995"/>
            <a:ext cx="2375090" cy="35102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0"/>
              </a:spcAft>
              <a:defRPr sz="1207">
                <a:solidFill>
                  <a:srgbClr val="000000"/>
                </a:solidFill>
                <a:latin typeface="Arial Narrow"/>
              </a:defRPr>
            </a:pPr>
            <a:r>
              <a:t>different types tailored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19287" y="6820195"/>
            <a:ext cx="2976021" cy="68122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0"/>
              </a:spcAft>
              <a:defRPr sz="1371">
                <a:solidFill>
                  <a:srgbClr val="000000"/>
                </a:solidFill>
                <a:latin typeface="Arial Narrow"/>
              </a:defRPr>
            </a:pPr>
            <a:r>
              <a:t>to students’</a:t>
            </a:r>
          </a:p>
          <a:p>
            <a:pPr>
              <a:spcAft>
                <a:spcPts val="0"/>
              </a:spcAft>
              <a:defRPr sz="1371">
                <a:solidFill>
                  <a:srgbClr val="000000"/>
                </a:solidFill>
                <a:latin typeface="Arial Narrow"/>
              </a:defRPr>
            </a:pPr>
            <a:r>
              <a:t>disabilities and needs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_slide_bg_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9144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454043" y="3726773"/>
            <a:ext cx="1712974" cy="35102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0"/>
              </a:spcAft>
              <a:defRPr sz="1207">
                <a:solidFill>
                  <a:srgbClr val="000000"/>
                </a:solidFill>
                <a:latin typeface="Arial Narrow"/>
              </a:defRPr>
            </a:pPr>
            <a:r>
              <a:t>Our two centres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600386" y="2621579"/>
            <a:ext cx="3420263" cy="35102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0"/>
              </a:spcAft>
              <a:defRPr sz="1207">
                <a:solidFill>
                  <a:srgbClr val="000000"/>
                </a:solidFill>
                <a:latin typeface="Arial Narrow"/>
              </a:defRPr>
            </a:pPr>
            <a:r>
              <a:t>Introduction to the independent PMS centres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791935" y="4875103"/>
            <a:ext cx="2120549" cy="35102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0"/>
              </a:spcAft>
              <a:defRPr sz="1207">
                <a:solidFill>
                  <a:srgbClr val="000000"/>
                </a:solidFill>
                <a:latin typeface="Arial Narrow"/>
              </a:defRPr>
            </a:pPr>
            <a:r>
              <a:t>The Brussels context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10538" y="6024255"/>
            <a:ext cx="2803483" cy="35102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0"/>
              </a:spcAft>
              <a:defRPr sz="1207">
                <a:solidFill>
                  <a:srgbClr val="000000"/>
                </a:solidFill>
                <a:latin typeface="Arial Narrow"/>
              </a:defRPr>
            </a:pPr>
            <a:r>
              <a:t>How our centres are organised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77164" y="199117"/>
            <a:ext cx="3663751" cy="79098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0"/>
              </a:spcAft>
              <a:defRPr sz="2550">
                <a:solidFill>
                  <a:srgbClr val="000000"/>
                </a:solidFill>
                <a:latin typeface="Arial Narrow"/>
              </a:defRPr>
            </a:pPr>
            <a:r>
              <a:t>The PMS centres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832892" y="7147185"/>
            <a:ext cx="2158972" cy="35102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0"/>
              </a:spcAft>
              <a:defRPr sz="1207">
                <a:solidFill>
                  <a:srgbClr val="000000"/>
                </a:solidFill>
                <a:latin typeface="Arial Narrow"/>
              </a:defRPr>
            </a:pPr>
            <a:r>
              <a:t>The schools we support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957804" y="8269901"/>
            <a:ext cx="3909003" cy="35102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0"/>
              </a:spcAft>
              <a:defRPr sz="1207">
                <a:solidFill>
                  <a:srgbClr val="000000"/>
                </a:solidFill>
                <a:latin typeface="Arial Narrow"/>
              </a:defRPr>
            </a:pPr>
            <a:r>
              <a:t>How do we work day to day?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630841" y="419361"/>
            <a:ext cx="5057904" cy="35102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0"/>
              </a:spcAft>
              <a:defRPr sz="1207">
                <a:solidFill>
                  <a:srgbClr val="000000"/>
                </a:solidFill>
                <a:latin typeface="Arial Narrow"/>
              </a:defRPr>
            </a:pPr>
            <a:r>
              <a:t>https://view.genially.com/6915cf830594df4a7232bed8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_slide_bg_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272" y="-9510"/>
            <a:ext cx="12191695" cy="9144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057248" y="881558"/>
            <a:ext cx="5352725" cy="8390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0"/>
              </a:spcAft>
              <a:defRPr sz="2550">
                <a:solidFill>
                  <a:srgbClr val="000000"/>
                </a:solidFill>
                <a:latin typeface="Arial Narrow"/>
              </a:defRPr>
            </a:pPr>
            <a:r>
              <a:t>Our partner schools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99327" y="5843392"/>
            <a:ext cx="2034930" cy="35102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0"/>
              </a:spcAft>
              <a:defRPr sz="1207">
                <a:solidFill>
                  <a:srgbClr val="000000"/>
                </a:solidFill>
                <a:latin typeface="Arial Narrow"/>
              </a:defRPr>
            </a:pPr>
            <a:r>
              <a:t>Independent PMS Centre 1 of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48985" y="6173592"/>
            <a:ext cx="935465" cy="35102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0"/>
              </a:spcAft>
              <a:defRPr sz="1207">
                <a:solidFill>
                  <a:srgbClr val="000000"/>
                </a:solidFill>
                <a:latin typeface="Arial Narrow"/>
              </a:defRPr>
            </a:pPr>
            <a:r>
              <a:t>Brussels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10120" y="5843392"/>
            <a:ext cx="2071383" cy="68122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0"/>
              </a:spcAft>
              <a:defRPr sz="1371">
                <a:solidFill>
                  <a:srgbClr val="000000"/>
                </a:solidFill>
                <a:latin typeface="Arial Narrow"/>
              </a:defRPr>
            </a:pPr>
            <a:r>
              <a:t>Independent PMS Centre of</a:t>
            </a:r>
          </a:p>
          <a:p>
            <a:pPr>
              <a:spcAft>
                <a:spcPts val="0"/>
              </a:spcAft>
              <a:defRPr sz="1371">
                <a:solidFill>
                  <a:srgbClr val="000000"/>
                </a:solidFill>
                <a:latin typeface="Arial Narrow"/>
              </a:defRPr>
            </a:pPr>
            <a:r>
              <a:t>Brussels North-West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200039" y="4203305"/>
            <a:ext cx="1021516" cy="35918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0"/>
              </a:spcAft>
              <a:defRPr sz="1245">
                <a:solidFill>
                  <a:srgbClr val="000000"/>
                </a:solidFill>
                <a:latin typeface="Arial Narrow"/>
              </a:defRPr>
            </a:pPr>
            <a:r>
              <a:t>Team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56893" y="4884092"/>
            <a:ext cx="1507977" cy="35918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0"/>
              </a:spcAft>
              <a:defRPr sz="1245">
                <a:solidFill>
                  <a:srgbClr val="000000"/>
                </a:solidFill>
                <a:latin typeface="Arial Narrow"/>
              </a:defRPr>
            </a:pPr>
            <a:r>
              <a:t>12 independent schools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96374" y="5224669"/>
            <a:ext cx="1228866" cy="35918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0"/>
              </a:spcAft>
              <a:defRPr sz="1245">
                <a:solidFill>
                  <a:srgbClr val="000000"/>
                </a:solidFill>
                <a:latin typeface="Arial Narrow"/>
              </a:defRPr>
            </a:pPr>
            <a:r>
              <a:t>Preschools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062297" y="5565246"/>
            <a:ext cx="1297001" cy="69976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0"/>
              </a:spcAft>
              <a:defRPr sz="1414">
                <a:solidFill>
                  <a:srgbClr val="000000"/>
                </a:solidFill>
                <a:latin typeface="Arial Narrow"/>
              </a:defRPr>
            </a:pPr>
            <a:r>
              <a:t>Primary schools</a:t>
            </a:r>
          </a:p>
          <a:p>
            <a:pPr>
              <a:spcAft>
                <a:spcPts val="0"/>
              </a:spcAft>
              <a:defRPr sz="1414">
                <a:solidFill>
                  <a:srgbClr val="000000"/>
                </a:solidFill>
                <a:latin typeface="Arial Narrow"/>
              </a:defRPr>
            </a:pPr>
            <a:r>
              <a:t>Secondary schools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155933" y="6246400"/>
            <a:ext cx="1109751" cy="35918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0"/>
              </a:spcAft>
              <a:defRPr sz="1245">
                <a:solidFill>
                  <a:srgbClr val="000000"/>
                </a:solidFill>
                <a:latin typeface="Arial Narrow"/>
              </a:defRPr>
            </a:pPr>
            <a:r>
              <a:t>Mainstream schools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100825" y="4203812"/>
            <a:ext cx="2092354" cy="36042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0"/>
              </a:spcAft>
              <a:defRPr sz="1250">
                <a:solidFill>
                  <a:srgbClr val="000000"/>
                </a:solidFill>
                <a:latin typeface="Arial Narrow"/>
              </a:defRPr>
            </a:pPr>
            <a:r>
              <a:t>North-West team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421492" y="4880778"/>
            <a:ext cx="1451064" cy="36042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0"/>
              </a:spcAft>
              <a:defRPr sz="1250">
                <a:solidFill>
                  <a:srgbClr val="000000"/>
                </a:solidFill>
                <a:latin typeface="Arial Narrow"/>
              </a:defRPr>
            </a:pPr>
            <a:r>
              <a:t>9 independent schools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530035" y="5219445"/>
            <a:ext cx="1233992" cy="36042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0"/>
              </a:spcAft>
              <a:defRPr sz="1250">
                <a:solidFill>
                  <a:srgbClr val="000000"/>
                </a:solidFill>
                <a:latin typeface="Arial Narrow"/>
              </a:defRPr>
            </a:pPr>
            <a:r>
              <a:t>Preschools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495805" y="5558112"/>
            <a:ext cx="1302443" cy="69909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0"/>
              </a:spcAft>
              <a:defRPr sz="1412">
                <a:solidFill>
                  <a:srgbClr val="000000"/>
                </a:solidFill>
                <a:latin typeface="Arial Narrow"/>
              </a:defRPr>
            </a:pPr>
            <a:r>
              <a:t>Primary schools</a:t>
            </a:r>
          </a:p>
          <a:p>
            <a:pPr>
              <a:spcAft>
                <a:spcPts val="0"/>
              </a:spcAft>
              <a:defRPr sz="1412">
                <a:solidFill>
                  <a:srgbClr val="000000"/>
                </a:solidFill>
                <a:latin typeface="Arial Narrow"/>
              </a:defRPr>
            </a:pPr>
            <a:r>
              <a:t>Secondary schools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589862" y="6235445"/>
            <a:ext cx="1114327" cy="36042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0"/>
              </a:spcAft>
              <a:defRPr sz="1250">
                <a:solidFill>
                  <a:srgbClr val="000000"/>
                </a:solidFill>
                <a:latin typeface="Arial Narrow"/>
              </a:defRPr>
            </a:pPr>
            <a:r>
              <a:t>Mainstream schools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233060" y="8102166"/>
            <a:ext cx="3485068" cy="48649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0"/>
              </a:spcAft>
              <a:defRPr sz="1600">
                <a:solidFill>
                  <a:srgbClr val="000000"/>
                </a:solidFill>
                <a:latin typeface="Arial Narrow"/>
              </a:defRPr>
            </a:pPr>
            <a:r>
              <a:t>9,579 students supported by 18 FTE staff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_slide_bg_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9144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52468" y="339084"/>
            <a:ext cx="7120636" cy="8390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0"/>
              </a:spcAft>
              <a:defRPr sz="1500" b="1" u="sng">
                <a:solidFill>
                  <a:srgbClr val="000000"/>
                </a:solidFill>
                <a:latin typeface="Arial Narrow"/>
              </a:defRPr>
            </a:pPr>
            <a:r>
              <a:t>Some examples of our activities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25390" y="1199836"/>
            <a:ext cx="4991242" cy="134162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0"/>
              </a:spcAft>
              <a:defRPr sz="1453" b="1" u="sng">
                <a:solidFill>
                  <a:srgbClr val="000000"/>
                </a:solidFill>
                <a:latin typeface="Arial Narrow"/>
              </a:defRPr>
            </a:pPr>
            <a:r>
              <a:t>Services offered</a:t>
            </a:r>
          </a:p>
          <a:p>
            <a:pPr>
              <a:spcAft>
                <a:spcPts val="0"/>
              </a:spcAft>
              <a:defRPr sz="1453">
                <a:solidFill>
                  <a:srgbClr val="000000"/>
                </a:solidFill>
                <a:latin typeface="Arial Narrow"/>
              </a:defRPr>
            </a:pPr>
            <a:r>
              <a:t>Class visits to introduce the team and its work.</a:t>
            </a:r>
          </a:p>
          <a:p>
            <a:pPr>
              <a:spcAft>
                <a:spcPts val="0"/>
              </a:spcAft>
              <a:defRPr sz="1453">
                <a:solidFill>
                  <a:srgbClr val="000000"/>
                </a:solidFill>
                <a:latin typeface="Arial Narrow"/>
              </a:defRPr>
            </a:pPr>
            <a:r>
              <a:t>Participation in school start-of-year meetings ...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59271" y="1265629"/>
            <a:ext cx="4631362" cy="101142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0"/>
              </a:spcAft>
              <a:defRPr sz="1426" b="1" u="sng">
                <a:solidFill>
                  <a:srgbClr val="000000"/>
                </a:solidFill>
                <a:latin typeface="Arial Narrow"/>
              </a:defRPr>
            </a:pPr>
            <a:r>
              <a:t>Responding to requests</a:t>
            </a:r>
          </a:p>
          <a:p>
            <a:pPr>
              <a:spcAft>
                <a:spcPts val="0"/>
              </a:spcAft>
              <a:defRPr sz="1426">
                <a:solidFill>
                  <a:srgbClr val="000000"/>
                </a:solidFill>
                <a:latin typeface="Arial Narrow"/>
              </a:defRPr>
            </a:pPr>
            <a:r>
              <a:t>Consultations with teachers and school leaders</a:t>
            </a:r>
          </a:p>
          <a:p>
            <a:pPr>
              <a:spcAft>
                <a:spcPts val="0"/>
              </a:spcAft>
              <a:defRPr sz="1426">
                <a:solidFill>
                  <a:srgbClr val="000000"/>
                </a:solidFill>
                <a:latin typeface="Arial Narrow"/>
              </a:defRPr>
            </a:pPr>
            <a:r>
              <a:t>Support with certain procedures ...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13574" y="3353321"/>
            <a:ext cx="4900451" cy="134577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0"/>
              </a:spcAft>
              <a:defRPr sz="1458" b="1" u="sng">
                <a:solidFill>
                  <a:srgbClr val="000000"/>
                </a:solidFill>
                <a:latin typeface="Arial Narrow"/>
              </a:defRPr>
            </a:pPr>
            <a:r>
              <a:t>Prevention activities</a:t>
            </a:r>
          </a:p>
          <a:p>
            <a:pPr>
              <a:spcAft>
                <a:spcPts val="0"/>
              </a:spcAft>
              <a:defRPr sz="1458">
                <a:solidFill>
                  <a:srgbClr val="000000"/>
                </a:solidFill>
                <a:latin typeface="Arial Narrow"/>
              </a:defRPr>
            </a:pPr>
            <a:r>
              <a:t>Speech therapist’s work in preschool (observations,</a:t>
            </a:r>
          </a:p>
          <a:p>
            <a:pPr>
              <a:spcAft>
                <a:spcPts val="0"/>
              </a:spcAft>
              <a:defRPr sz="1458">
                <a:solidFill>
                  <a:srgbClr val="000000"/>
                </a:solidFill>
                <a:latin typeface="Arial Narrow"/>
              </a:defRPr>
            </a:pPr>
            <a:r>
              <a:t>advice to teachers and parents)</a:t>
            </a:r>
          </a:p>
          <a:p>
            <a:pPr>
              <a:spcAft>
                <a:spcPts val="0"/>
              </a:spcAft>
              <a:defRPr sz="1458">
                <a:solidFill>
                  <a:srgbClr val="000000"/>
                </a:solidFill>
                <a:latin typeface="Arial Narrow"/>
              </a:defRPr>
            </a:pPr>
            <a:r>
              <a:t>Classroom workshops ...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91649" y="3403259"/>
            <a:ext cx="3866718" cy="101557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0"/>
              </a:spcAft>
              <a:defRPr sz="1432" b="1" u="sng">
                <a:solidFill>
                  <a:srgbClr val="000000"/>
                </a:solidFill>
                <a:latin typeface="Arial Narrow"/>
              </a:defRPr>
            </a:pPr>
            <a:r>
              <a:t>Identifying difficulties</a:t>
            </a:r>
          </a:p>
          <a:p>
            <a:pPr>
              <a:spcAft>
                <a:spcPts val="0"/>
              </a:spcAft>
              <a:defRPr sz="1432">
                <a:solidFill>
                  <a:srgbClr val="000000"/>
                </a:solidFill>
                <a:latin typeface="Arial Narrow"/>
              </a:defRPr>
            </a:pPr>
            <a:r>
              <a:t>Participation in class councils</a:t>
            </a:r>
          </a:p>
          <a:p>
            <a:pPr>
              <a:spcAft>
                <a:spcPts val="0"/>
              </a:spcAft>
              <a:defRPr sz="1432">
                <a:solidFill>
                  <a:srgbClr val="000000"/>
                </a:solidFill>
                <a:latin typeface="Arial Narrow"/>
              </a:defRPr>
            </a:pPr>
            <a:r>
              <a:t>Classroom observations ...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07424" y="5386238"/>
            <a:ext cx="3810627" cy="134162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0"/>
              </a:spcAft>
              <a:defRPr sz="1453" b="1" u="sng">
                <a:solidFill>
                  <a:srgbClr val="000000"/>
                </a:solidFill>
                <a:latin typeface="Arial Narrow"/>
              </a:defRPr>
            </a:pPr>
            <a:r>
              <a:t>Assessment and guidance</a:t>
            </a:r>
          </a:p>
          <a:p>
            <a:pPr>
              <a:spcAft>
                <a:spcPts val="0"/>
              </a:spcAft>
              <a:defRPr sz="1453">
                <a:solidFill>
                  <a:srgbClr val="000000"/>
                </a:solidFill>
                <a:latin typeface="Arial Narrow"/>
              </a:defRPr>
            </a:pPr>
            <a:r>
              <a:t>Individual assessments</a:t>
            </a:r>
          </a:p>
          <a:p>
            <a:pPr>
              <a:spcAft>
                <a:spcPts val="0"/>
              </a:spcAft>
              <a:defRPr sz="1453">
                <a:solidFill>
                  <a:srgbClr val="000000"/>
                </a:solidFill>
                <a:latin typeface="Arial Narrow"/>
              </a:defRPr>
            </a:pPr>
            <a:r>
              <a:t>Meetings with students and families</a:t>
            </a:r>
          </a:p>
          <a:p>
            <a:pPr>
              <a:spcAft>
                <a:spcPts val="0"/>
              </a:spcAft>
              <a:defRPr sz="1453">
                <a:solidFill>
                  <a:srgbClr val="000000"/>
                </a:solidFill>
                <a:latin typeface="Arial Narrow"/>
              </a:defRPr>
            </a:pPr>
            <a:r>
              <a:t>Referrals to external services ...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99293" y="5382604"/>
            <a:ext cx="5209445" cy="134594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0"/>
              </a:spcAft>
              <a:defRPr sz="1458" b="1" u="sng">
                <a:solidFill>
                  <a:srgbClr val="000000"/>
                </a:solidFill>
                <a:latin typeface="Arial Narrow"/>
              </a:defRPr>
            </a:pPr>
            <a:r>
              <a:t>Educational and career information and guidance</a:t>
            </a:r>
          </a:p>
          <a:p>
            <a:pPr>
              <a:spcAft>
                <a:spcPts val="0"/>
              </a:spcAft>
              <a:defRPr sz="1458">
                <a:solidFill>
                  <a:srgbClr val="000000"/>
                </a:solidFill>
                <a:latin typeface="Arial Narrow"/>
              </a:defRPr>
            </a:pPr>
            <a:r>
              <a:t>Information about the education system</a:t>
            </a:r>
          </a:p>
          <a:p>
            <a:pPr>
              <a:spcAft>
                <a:spcPts val="0"/>
              </a:spcAft>
              <a:defRPr sz="1458">
                <a:solidFill>
                  <a:srgbClr val="000000"/>
                </a:solidFill>
                <a:latin typeface="Arial Narrow"/>
              </a:defRPr>
            </a:pPr>
            <a:r>
              <a:t>Individual support with choices</a:t>
            </a:r>
          </a:p>
          <a:p>
            <a:pPr>
              <a:spcAft>
                <a:spcPts val="0"/>
              </a:spcAft>
              <a:defRPr sz="1458">
                <a:solidFill>
                  <a:srgbClr val="000000"/>
                </a:solidFill>
                <a:latin typeface="Arial Narrow"/>
              </a:defRPr>
            </a:pPr>
            <a:r>
              <a:t>Referral to special education ...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07424" y="7304472"/>
            <a:ext cx="3842594" cy="134611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0"/>
              </a:spcAft>
              <a:defRPr sz="1458" b="1" u="sng">
                <a:solidFill>
                  <a:srgbClr val="000000"/>
                </a:solidFill>
                <a:latin typeface="Arial Narrow"/>
              </a:defRPr>
            </a:pPr>
            <a:r>
              <a:t>Parenting support</a:t>
            </a:r>
          </a:p>
          <a:p>
            <a:pPr>
              <a:spcAft>
                <a:spcPts val="0"/>
              </a:spcAft>
              <a:defRPr sz="1458">
                <a:solidFill>
                  <a:srgbClr val="000000"/>
                </a:solidFill>
                <a:latin typeface="Arial Narrow"/>
              </a:defRPr>
            </a:pPr>
            <a:r>
              <a:t>Family meetings</a:t>
            </a:r>
          </a:p>
          <a:p>
            <a:pPr>
              <a:spcAft>
                <a:spcPts val="0"/>
              </a:spcAft>
              <a:defRPr sz="1458">
                <a:solidFill>
                  <a:srgbClr val="000000"/>
                </a:solidFill>
                <a:latin typeface="Arial Narrow"/>
              </a:defRPr>
            </a:pPr>
            <a:r>
              <a:t>Parenting advice</a:t>
            </a:r>
          </a:p>
          <a:p>
            <a:pPr>
              <a:spcAft>
                <a:spcPts val="0"/>
              </a:spcAft>
              <a:defRPr sz="1458">
                <a:solidFill>
                  <a:srgbClr val="000000"/>
                </a:solidFill>
                <a:latin typeface="Arial Narrow"/>
              </a:defRPr>
            </a:pPr>
            <a:r>
              <a:t>Parent cafés ...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399293" y="7189827"/>
            <a:ext cx="4438254" cy="134636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0"/>
              </a:spcAft>
              <a:defRPr sz="1459" b="1" u="sng">
                <a:solidFill>
                  <a:srgbClr val="000000"/>
                </a:solidFill>
                <a:latin typeface="Arial Narrow"/>
              </a:defRPr>
            </a:pPr>
            <a:r>
              <a:t>Health and well-being education</a:t>
            </a:r>
          </a:p>
          <a:p>
            <a:pPr>
              <a:spcAft>
                <a:spcPts val="0"/>
              </a:spcAft>
              <a:defRPr sz="1459">
                <a:solidFill>
                  <a:srgbClr val="000000"/>
                </a:solidFill>
                <a:latin typeface="Arial Narrow"/>
              </a:defRPr>
            </a:pPr>
            <a:r>
              <a:t>Contacts with family planning services</a:t>
            </a:r>
          </a:p>
          <a:p>
            <a:pPr>
              <a:spcAft>
                <a:spcPts val="0"/>
              </a:spcAft>
              <a:defRPr sz="1459">
                <a:solidFill>
                  <a:srgbClr val="000000"/>
                </a:solidFill>
                <a:latin typeface="Arial Narrow"/>
              </a:defRPr>
            </a:pPr>
            <a:r>
              <a:t>Individual consultations</a:t>
            </a:r>
          </a:p>
          <a:p>
            <a:pPr>
              <a:spcAft>
                <a:spcPts val="0"/>
              </a:spcAft>
              <a:defRPr sz="1459">
                <a:solidFill>
                  <a:srgbClr val="000000"/>
                </a:solidFill>
                <a:latin typeface="Arial Narrow"/>
              </a:defRPr>
            </a:pPr>
            <a:r>
              <a:t>Referrals to specialists ...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_slide_bg_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9144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460161" y="6895299"/>
            <a:ext cx="4863940" cy="68122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0"/>
              </a:spcAft>
              <a:defRPr sz="1371">
                <a:solidFill>
                  <a:srgbClr val="000000"/>
                </a:solidFill>
                <a:latin typeface="Arial Narrow"/>
              </a:defRPr>
            </a:pPr>
            <a:r>
              <a:t>Podcast by the Faut L’Dire group</a:t>
            </a:r>
          </a:p>
          <a:p>
            <a:pPr>
              <a:spcAft>
                <a:spcPts val="0"/>
              </a:spcAft>
              <a:defRPr sz="1371">
                <a:solidFill>
                  <a:srgbClr val="000000"/>
                </a:solidFill>
                <a:latin typeface="Arial Narrow"/>
              </a:defRPr>
            </a:pPr>
            <a:r>
              <a:t>Episode 1 – When one form of violence hides another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2468" y="339084"/>
            <a:ext cx="6027883" cy="8390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0"/>
              </a:spcAft>
              <a:defRPr sz="1500">
                <a:solidFill>
                  <a:srgbClr val="000000"/>
                </a:solidFill>
                <a:latin typeface="Arial Narrow"/>
              </a:defRPr>
            </a:pPr>
            <a:r>
              <a:t>Our day-to-day work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996309" y="1181014"/>
            <a:ext cx="1964278" cy="51135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0"/>
              </a:spcAft>
              <a:defRPr sz="1500" b="1">
                <a:solidFill>
                  <a:srgbClr val="000000"/>
                </a:solidFill>
                <a:latin typeface="Arial Narrow"/>
              </a:defRPr>
            </a:pPr>
            <a:r>
              <a:t>Our core principles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08970" y="2102767"/>
            <a:ext cx="4345879" cy="77275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0"/>
              </a:spcAft>
              <a:defRPr sz="1500">
                <a:solidFill>
                  <a:srgbClr val="000000"/>
                </a:solidFill>
                <a:latin typeface="Arial Narrow"/>
              </a:defRPr>
            </a:pPr>
            <a:r>
              <a:t>Confidentiality</a:t>
            </a:r>
          </a:p>
          <a:p>
            <a:pPr>
              <a:spcAft>
                <a:spcPts val="0"/>
              </a:spcAft>
              <a:defRPr sz="1500">
                <a:solidFill>
                  <a:srgbClr val="000000"/>
                </a:solidFill>
                <a:latin typeface="Arial Narrow"/>
              </a:defRPr>
            </a:pPr>
            <a:r>
              <a:t>Advisory, non-compulsory service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14080" y="2864767"/>
            <a:ext cx="3335872" cy="78076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0"/>
              </a:spcAft>
              <a:defRPr sz="1500">
                <a:solidFill>
                  <a:srgbClr val="000000"/>
                </a:solidFill>
                <a:latin typeface="Arial Narrow"/>
              </a:defRPr>
            </a:pPr>
            <a:r>
              <a:t>Free of charge</a:t>
            </a:r>
          </a:p>
          <a:p>
            <a:pPr>
              <a:spcAft>
                <a:spcPts val="0"/>
              </a:spcAft>
              <a:defRPr sz="1500">
                <a:solidFill>
                  <a:srgbClr val="000000"/>
                </a:solidFill>
                <a:latin typeface="Arial Narrow"/>
              </a:defRPr>
            </a:pPr>
            <a:r>
              <a:t>Service in and outside school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4493" y="4267967"/>
            <a:ext cx="4781784" cy="41558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0"/>
              </a:spcAft>
              <a:defRPr sz="1500">
                <a:solidFill>
                  <a:srgbClr val="000000"/>
                </a:solidFill>
                <a:latin typeface="Arial Narrow"/>
              </a:defRPr>
            </a:pPr>
            <a:r>
              <a:t>Putting young people’s interests first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4493" y="4702241"/>
            <a:ext cx="3463385" cy="41558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0"/>
              </a:spcAft>
              <a:defRPr sz="1500">
                <a:solidFill>
                  <a:srgbClr val="000000"/>
                </a:solidFill>
                <a:latin typeface="Arial Narrow"/>
              </a:defRPr>
            </a:pPr>
            <a:r>
              <a:t>Priority for those requesting support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64493" y="5136515"/>
            <a:ext cx="4569716" cy="41558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0"/>
              </a:spcAft>
              <a:defRPr sz="1500">
                <a:solidFill>
                  <a:srgbClr val="000000"/>
                </a:solidFill>
                <a:latin typeface="Arial Narrow"/>
              </a:defRPr>
            </a:pPr>
            <a:r>
              <a:t>Assessing requests before providing support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64493" y="5570788"/>
            <a:ext cx="3897668" cy="41558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0"/>
              </a:spcAft>
              <a:defRPr sz="1500">
                <a:solidFill>
                  <a:srgbClr val="000000"/>
                </a:solidFill>
                <a:latin typeface="Arial Narrow"/>
              </a:defRPr>
            </a:pPr>
            <a:r>
              <a:t>Working in pairs within schools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64493" y="6005062"/>
            <a:ext cx="2575021" cy="41558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0"/>
              </a:spcAft>
              <a:defRPr sz="1500">
                <a:solidFill>
                  <a:srgbClr val="000000"/>
                </a:solidFill>
                <a:latin typeface="Arial Narrow"/>
              </a:defRPr>
            </a:pPr>
            <a:r>
              <a:t>Effective communication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64493" y="6439336"/>
            <a:ext cx="3589578" cy="41558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0"/>
              </a:spcAft>
              <a:defRPr sz="1500">
                <a:solidFill>
                  <a:srgbClr val="000000"/>
                </a:solidFill>
                <a:latin typeface="Arial Narrow"/>
              </a:defRPr>
            </a:pPr>
            <a:r>
              <a:t>Taking young people’s needs into account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64493" y="6873610"/>
            <a:ext cx="2471503" cy="41558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0"/>
              </a:spcAft>
              <a:defRPr sz="1500">
                <a:solidFill>
                  <a:srgbClr val="000000"/>
                </a:solidFill>
                <a:latin typeface="Arial Narrow"/>
              </a:defRPr>
            </a:pPr>
            <a:r>
              <a:t>Essential role of parents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64493" y="7307883"/>
            <a:ext cx="3392288" cy="41558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0"/>
              </a:spcAft>
              <a:defRPr sz="1500">
                <a:solidFill>
                  <a:srgbClr val="000000"/>
                </a:solidFill>
                <a:latin typeface="Arial Narrow"/>
              </a:defRPr>
            </a:pPr>
            <a:r>
              <a:t>Annual evaluation of our work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558561" y="1382044"/>
            <a:ext cx="4819026" cy="14006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0"/>
              </a:spcAft>
              <a:defRPr sz="1500">
                <a:solidFill>
                  <a:srgbClr val="000000"/>
                </a:solidFill>
                <a:latin typeface="Arial Narrow"/>
              </a:defRPr>
            </a:pPr>
            <a:r>
              <a:t>Independence and methodological freedom</a:t>
            </a:r>
          </a:p>
          <a:p>
            <a:pPr>
              <a:spcAft>
                <a:spcPts val="0"/>
              </a:spcAft>
              <a:defRPr sz="1500">
                <a:solidFill>
                  <a:srgbClr val="000000"/>
                </a:solidFill>
                <a:latin typeface="Arial Narrow"/>
              </a:defRPr>
            </a:pPr>
            <a:r>
              <a:t>Priority for emergencies</a:t>
            </a:r>
          </a:p>
          <a:p>
            <a:pPr>
              <a:spcAft>
                <a:spcPts val="0"/>
              </a:spcAft>
              <a:defRPr sz="1500">
                <a:solidFill>
                  <a:srgbClr val="000000"/>
                </a:solidFill>
                <a:latin typeface="Arial Narrow"/>
              </a:defRPr>
            </a:pPr>
            <a:r>
              <a:t>Priority for requests from students and parents</a:t>
            </a:r>
          </a:p>
          <a:p>
            <a:pPr>
              <a:spcAft>
                <a:spcPts val="0"/>
              </a:spcAft>
              <a:defRPr sz="1500">
                <a:solidFill>
                  <a:srgbClr val="000000"/>
                </a:solidFill>
                <a:latin typeface="Arial Narrow"/>
              </a:defRPr>
            </a:pPr>
            <a:r>
              <a:t>Importance of on-site availability in schools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559723" y="3750303"/>
            <a:ext cx="4883413" cy="210193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0"/>
              </a:spcAft>
              <a:defRPr sz="1500">
                <a:solidFill>
                  <a:srgbClr val="000000"/>
                </a:solidFill>
                <a:latin typeface="Arial Narrow"/>
              </a:defRPr>
            </a:pPr>
            <a:r>
              <a:t>Making the PMS centre accessible</a:t>
            </a:r>
          </a:p>
          <a:p>
            <a:pPr>
              <a:spcAft>
                <a:spcPts val="0"/>
              </a:spcAft>
              <a:defRPr sz="1500">
                <a:solidFill>
                  <a:srgbClr val="000000"/>
                </a:solidFill>
                <a:latin typeface="Arial Narrow"/>
              </a:defRPr>
            </a:pPr>
            <a:r>
              <a:t>Participating in class councils</a:t>
            </a:r>
          </a:p>
          <a:p>
            <a:pPr>
              <a:spcAft>
                <a:spcPts val="0"/>
              </a:spcAft>
              <a:defRPr sz="1500">
                <a:solidFill>
                  <a:srgbClr val="000000"/>
                </a:solidFill>
                <a:latin typeface="Arial Narrow"/>
              </a:defRPr>
            </a:pPr>
            <a:r>
              <a:t>Choosing group or individual activities</a:t>
            </a:r>
          </a:p>
          <a:p>
            <a:pPr>
              <a:spcAft>
                <a:spcPts val="0"/>
              </a:spcAft>
              <a:defRPr sz="1500">
                <a:solidFill>
                  <a:srgbClr val="000000"/>
                </a:solidFill>
                <a:latin typeface="Arial Narrow"/>
              </a:defRPr>
            </a:pPr>
            <a:r>
              <a:t>Working with teachers and support centres on</a:t>
            </a:r>
          </a:p>
          <a:p>
            <a:pPr>
              <a:spcAft>
                <a:spcPts val="0"/>
              </a:spcAft>
              <a:defRPr sz="1500">
                <a:solidFill>
                  <a:srgbClr val="000000"/>
                </a:solidFill>
                <a:latin typeface="Arial Narrow"/>
              </a:defRPr>
            </a:pPr>
            <a:r>
              <a:t>reasonable accommodations</a:t>
            </a:r>
          </a:p>
          <a:p>
            <a:pPr>
              <a:spcAft>
                <a:spcPts val="0"/>
              </a:spcAft>
              <a:defRPr sz="1500">
                <a:solidFill>
                  <a:srgbClr val="000000"/>
                </a:solidFill>
                <a:latin typeface="Arial Narrow"/>
              </a:defRPr>
            </a:pPr>
            <a:r>
              <a:t>Promoting school engagement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_slide_bg_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9144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189002" y="3883613"/>
            <a:ext cx="6062435" cy="88975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spcAft>
                <a:spcPts val="0"/>
              </a:spcAft>
              <a:defRPr sz="3300">
                <a:solidFill>
                  <a:srgbClr val="000000"/>
                </a:solidFill>
                <a:latin typeface="Arial Narrow"/>
              </a:defRPr>
            </a:pPr>
            <a:r>
              <a:t>Thank you for your attention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536702" y="593379"/>
            <a:ext cx="5056930" cy="34008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spcAft>
                <a:spcPts val="0"/>
              </a:spcAft>
              <a:defRPr sz="1156">
                <a:solidFill>
                  <a:srgbClr val="000000"/>
                </a:solidFill>
                <a:latin typeface="Arial Narrow"/>
              </a:defRPr>
            </a:pPr>
            <a:r>
              <a:t>INDEPENDENT PMS CENTRES OF BRUSSELS 1 AND BRUSSELS NORTH-WEST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901427" y="878290"/>
            <a:ext cx="2327593" cy="34008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spcAft>
                <a:spcPts val="0"/>
              </a:spcAft>
              <a:defRPr sz="1156">
                <a:solidFill>
                  <a:srgbClr val="000000"/>
                </a:solidFill>
                <a:latin typeface="Arial Narrow"/>
              </a:defRPr>
            </a:pPr>
            <a:r>
              <a:t>HANOVER, 14–15 APRIL 2026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508</Words>
  <Application>Microsoft Office PowerPoint</Application>
  <PresentationFormat>Benutzerdefiniert</PresentationFormat>
  <Paragraphs>142</Paragraphs>
  <Slides>10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2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Valentin, Julia (SSA GG)</dc:creator>
  <cp:keywords/>
  <dc:description>generated using python-pptx</dc:description>
  <cp:lastModifiedBy>Valentin, Julia (SSA GG)</cp:lastModifiedBy>
  <cp:revision>2</cp:revision>
  <dcterms:created xsi:type="dcterms:W3CDTF">2013-01-27T09:14:16Z</dcterms:created>
  <dcterms:modified xsi:type="dcterms:W3CDTF">2026-10-27T13:55:51Z</dcterms:modified>
  <cp:category/>
</cp:coreProperties>
</file>